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81" r:id="rId3"/>
    <p:sldId id="287" r:id="rId4"/>
    <p:sldId id="298" r:id="rId5"/>
    <p:sldId id="302" r:id="rId6"/>
    <p:sldId id="263" r:id="rId7"/>
    <p:sldId id="296" r:id="rId8"/>
    <p:sldId id="299" r:id="rId9"/>
    <p:sldId id="301" r:id="rId10"/>
    <p:sldId id="30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7" autoAdjust="0"/>
    <p:restoredTop sz="83015" autoAdjust="0"/>
  </p:normalViewPr>
  <p:slideViewPr>
    <p:cSldViewPr snapToGrid="0">
      <p:cViewPr varScale="1">
        <p:scale>
          <a:sx n="61" d="100"/>
          <a:sy n="61" d="100"/>
        </p:scale>
        <p:origin x="-1928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4FD2-52E3-41E2-B705-1D1647205E74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28D46-4511-49CE-B5B9-23BB9E81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5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Spread</a:t>
            </a:r>
            <a:r>
              <a:rPr lang="en-US" baseline="0" dirty="0" smtClean="0"/>
              <a:t> out microphones throughout the room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Isolate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Denoise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You’re Taylor Swift &amp; Katie Perry</a:t>
            </a:r>
            <a:r>
              <a:rPr lang="en-US" baseline="0" dirty="0" smtClean="0"/>
              <a:t> has a mole in your entourage (since we have bad blood). </a:t>
            </a:r>
          </a:p>
          <a:p>
            <a:r>
              <a:rPr lang="en-US" baseline="0" dirty="0" smtClean="0"/>
              <a:t>Somehow you know that this spy broke a vase at your party</a:t>
            </a:r>
          </a:p>
          <a:p>
            <a:r>
              <a:rPr lang="en-US" dirty="0" smtClean="0"/>
              <a:t>Luckily before your party you threw a bunch of microphones around the room,</a:t>
            </a:r>
            <a:r>
              <a:rPr lang="en-US" baseline="0" dirty="0" smtClean="0"/>
              <a:t> since you were in a hurry.</a:t>
            </a:r>
            <a:endParaRPr lang="en-US" dirty="0" smtClean="0"/>
          </a:p>
          <a:p>
            <a:r>
              <a:rPr lang="en-US" dirty="0" err="1" smtClean="0"/>
              <a:t>Keypoint</a:t>
            </a:r>
            <a:r>
              <a:rPr lang="en-US" dirty="0" smtClean="0"/>
              <a:t>:</a:t>
            </a:r>
            <a:r>
              <a:rPr lang="en-US" baseline="0" dirty="0" smtClean="0"/>
              <a:t> distribute microphones arbitrarily.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46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Who broke your vase?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Can you hear who broke </a:t>
            </a:r>
            <a:r>
              <a:rPr lang="en-US" baseline="0" smtClean="0"/>
              <a:t>the vase?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Recording single </a:t>
            </a:r>
            <a:r>
              <a:rPr lang="en-US" baseline="0" dirty="0" err="1" smtClean="0"/>
              <a:t>mic</a:t>
            </a:r>
            <a:r>
              <a:rPr lang="en-US" baseline="0" dirty="0" smtClean="0"/>
              <a:t> recording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couple weeks ago, coded some </a:t>
            </a:r>
            <a:r>
              <a:rPr lang="en-US" baseline="0" dirty="0" err="1" smtClean="0"/>
              <a:t>beamforming</a:t>
            </a:r>
            <a:r>
              <a:rPr lang="en-US" baseline="0" dirty="0" smtClean="0"/>
              <a:t> code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Thanks everyone for volunteering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9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`Talked to PAG on</a:t>
            </a:r>
            <a:r>
              <a:rPr lang="en-US" baseline="0" dirty="0" smtClean="0"/>
              <a:t> a trip East</a:t>
            </a:r>
          </a:p>
          <a:p>
            <a:r>
              <a:rPr lang="en-US" baseline="0" dirty="0" smtClean="0"/>
              <a:t>Mission: Get in, place sensors, and get out</a:t>
            </a:r>
          </a:p>
          <a:p>
            <a:r>
              <a:rPr lang="en-US" dirty="0" smtClean="0"/>
              <a:t>Don’t want to calibrate, measure distances between </a:t>
            </a:r>
            <a:r>
              <a:rPr lang="en-US" dirty="0" err="1" smtClean="0"/>
              <a:t>mics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Be safe, be quick</a:t>
            </a:r>
          </a:p>
          <a:p>
            <a:r>
              <a:rPr lang="en-US" dirty="0" smtClean="0"/>
              <a:t>Ensure their safety while mission success</a:t>
            </a:r>
          </a:p>
          <a:p>
            <a:r>
              <a:rPr lang="en-US" dirty="0" smtClean="0"/>
              <a:t>Unique</a:t>
            </a:r>
            <a:r>
              <a:rPr lang="en-US" baseline="0" dirty="0" smtClean="0"/>
              <a:t> position - </a:t>
            </a:r>
            <a:r>
              <a:rPr lang="en-US" dirty="0" smtClean="0"/>
              <a:t>Work with academia &amp; industry</a:t>
            </a:r>
          </a:p>
          <a:p>
            <a:r>
              <a:rPr lang="en-US" dirty="0" smtClean="0"/>
              <a:t>Vesper – MEMS hardware;</a:t>
            </a:r>
            <a:r>
              <a:rPr lang="en-US" baseline="0" dirty="0" smtClean="0"/>
              <a:t> </a:t>
            </a:r>
            <a:r>
              <a:rPr lang="en-US" dirty="0" smtClean="0"/>
              <a:t>vested interested effect</a:t>
            </a:r>
            <a:r>
              <a:rPr lang="en-US" baseline="0" dirty="0" smtClean="0"/>
              <a:t> better software (10 cubic-</a:t>
            </a:r>
            <a:r>
              <a:rPr lang="en-US" baseline="0" dirty="0" err="1" smtClean="0"/>
              <a:t>mic</a:t>
            </a:r>
            <a:r>
              <a:rPr lang="en-US" baseline="0" dirty="0" smtClean="0"/>
              <a:t>)</a:t>
            </a:r>
            <a:endParaRPr lang="en-US" dirty="0" smtClean="0"/>
          </a:p>
          <a:p>
            <a:r>
              <a:rPr lang="en-US" dirty="0" smtClean="0"/>
              <a:t>CAPIO</a:t>
            </a:r>
            <a:r>
              <a:rPr lang="en-US" baseline="0" dirty="0" smtClean="0"/>
              <a:t> – considerable experience in algorithms, built models (</a:t>
            </a:r>
            <a:r>
              <a:rPr lang="en-US" baseline="0" smtClean="0"/>
              <a:t>Ian Lane)</a:t>
            </a:r>
            <a:endParaRPr lang="en-US" baseline="0" dirty="0" smtClean="0"/>
          </a:p>
          <a:p>
            <a:r>
              <a:rPr lang="en-US" baseline="0" dirty="0" smtClean="0"/>
              <a:t>Academia</a:t>
            </a:r>
          </a:p>
          <a:p>
            <a:r>
              <a:rPr lang="en-US" baseline="0" dirty="0" smtClean="0"/>
              <a:t>ICSI – </a:t>
            </a:r>
          </a:p>
          <a:p>
            <a:r>
              <a:rPr lang="en-US" baseline="0" dirty="0" smtClean="0"/>
              <a:t>CUSP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Talking</a:t>
            </a:r>
            <a:r>
              <a:rPr lang="en-US" baseline="0" dirty="0" smtClean="0"/>
              <a:t> to PAG and Dave G (after his meetings w/CIA+NSA); their mission = get in, place sensors, get out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Ensuring</a:t>
            </a:r>
            <a:r>
              <a:rPr lang="en-US" baseline="0" dirty="0" smtClean="0"/>
              <a:t> </a:t>
            </a:r>
            <a:r>
              <a:rPr lang="en-US" dirty="0" smtClean="0"/>
              <a:t>Safety</a:t>
            </a:r>
            <a:r>
              <a:rPr lang="en-US" baseline="0" dirty="0" smtClean="0"/>
              <a:t> and Mission Success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Impact</a:t>
            </a:r>
          </a:p>
          <a:p>
            <a:pPr lvl="1"/>
            <a:r>
              <a:rPr lang="en-US" i="1" dirty="0" smtClean="0"/>
              <a:t>(Operational) PAG: Quick sensor placement &amp; reliable data recovery</a:t>
            </a:r>
          </a:p>
          <a:p>
            <a:pPr lvl="1"/>
            <a:r>
              <a:rPr lang="en-US" dirty="0" smtClean="0"/>
              <a:t>(Economic) Cheap COTS alternative that is simple and works</a:t>
            </a:r>
          </a:p>
          <a:p>
            <a:pPr lvl="1"/>
            <a:r>
              <a:rPr lang="en-US" dirty="0" smtClean="0"/>
              <a:t>(Mission) Capability in enhances problems in other speech areas</a:t>
            </a:r>
          </a:p>
          <a:p>
            <a:pPr lvl="1"/>
            <a:r>
              <a:rPr lang="en-US" dirty="0" smtClean="0"/>
              <a:t>(Community) Lab41 and IQT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MULTIPLE</a:t>
            </a:r>
            <a:r>
              <a:rPr lang="en-US" baseline="0" dirty="0" smtClean="0"/>
              <a:t> COMPANIES: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multimicrophone</a:t>
            </a:r>
            <a:r>
              <a:rPr lang="en-US" baseline="0" dirty="0" smtClean="0"/>
              <a:t> (Vesper). </a:t>
            </a:r>
          </a:p>
          <a:p>
            <a:pPr lvl="1"/>
            <a:r>
              <a:rPr lang="en-US" baseline="0" dirty="0" smtClean="0"/>
              <a:t>Two companies. </a:t>
            </a:r>
            <a:r>
              <a:rPr lang="en-US" baseline="0" dirty="0" err="1" smtClean="0"/>
              <a:t>SetemTech</a:t>
            </a:r>
            <a:endParaRPr lang="en-US" baseline="0" dirty="0" smtClean="0"/>
          </a:p>
          <a:p>
            <a:pPr lvl="1"/>
            <a:r>
              <a:rPr lang="en-US" baseline="0" dirty="0" smtClean="0"/>
              <a:t>Not credible.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 </a:t>
            </a:r>
            <a:r>
              <a:rPr lang="en-US" dirty="0" err="1" smtClean="0"/>
              <a:t>diarization</a:t>
            </a:r>
            <a:r>
              <a:rPr lang="en-US" dirty="0" smtClean="0"/>
              <a:t> through</a:t>
            </a:r>
            <a:r>
              <a:rPr lang="en-US" baseline="0" dirty="0" smtClean="0"/>
              <a:t> single microphone, not solved in over 20 years</a:t>
            </a:r>
          </a:p>
          <a:p>
            <a:r>
              <a:rPr lang="en-US" baseline="0" dirty="0" smtClean="0"/>
              <a:t>Instead people opt for microphone arrays, highly calibrated </a:t>
            </a:r>
          </a:p>
          <a:p>
            <a:r>
              <a:rPr lang="en-US" baseline="0" dirty="0" smtClean="0"/>
              <a:t>Most of these approaches are heavily signal processing techniques: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Fourier techniques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Matrix factorization </a:t>
            </a:r>
            <a:r>
              <a:rPr lang="en-US" baseline="0" smtClean="0"/>
              <a:t>/ decomposition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 the reasons, like spread out microphones for coverage, quick deployment, and easily hidden</a:t>
            </a:r>
          </a:p>
          <a:p>
            <a:r>
              <a:rPr lang="en-US" baseline="0" dirty="0" smtClean="0"/>
              <a:t>Instead of signal processing techniques, use some deep learning that Li Deng </a:t>
            </a:r>
            <a:r>
              <a:rPr lang="en-US" baseline="0" dirty="0" err="1" smtClean="0"/>
              <a:t>promoItes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Contact slide.  Feel</a:t>
            </a:r>
            <a:r>
              <a:rPr lang="en-US" baseline="0" dirty="0" smtClean="0"/>
              <a:t> free to change to suit your needs</a:t>
            </a:r>
          </a:p>
          <a:p>
            <a:r>
              <a:rPr lang="en-US" baseline="0" dirty="0" smtClean="0"/>
              <a:t>----- Meeting Notes (10/28/16 11:43) -----</a:t>
            </a:r>
          </a:p>
          <a:p>
            <a:r>
              <a:rPr lang="en-US" baseline="0" dirty="0" smtClean="0"/>
              <a:t>Doug James - Sound Rendering, Academy Awards. Realistic rendering of sounds. People working in this area on the industry side.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00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1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9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6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7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9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4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1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4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7656"/>
          <a:stretch/>
        </p:blipFill>
        <p:spPr>
          <a:xfrm>
            <a:off x="15876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048000"/>
            <a:ext cx="12192000" cy="178378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11418" y="3334404"/>
            <a:ext cx="12970" cy="120623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3447" y="3291188"/>
            <a:ext cx="7295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Mo’ Signal Mo’ </a:t>
            </a:r>
            <a:r>
              <a:rPr lang="en-US" sz="3600" dirty="0" err="1" smtClean="0">
                <a:solidFill>
                  <a:schemeClr val="bg1"/>
                </a:solidFill>
              </a:rPr>
              <a:t>Betta</a:t>
            </a:r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rgbClr val="CCFFCC"/>
                </a:solidFill>
                <a:latin typeface="+mj-lt"/>
              </a:rPr>
              <a:t>MULTI-MICROPHONE DENOISING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+mj-lt"/>
              </a:rPr>
              <a:t>Karl Ni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1" y="3670570"/>
            <a:ext cx="1609583" cy="5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58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Intelligence Use Case</a:t>
            </a:r>
          </a:p>
          <a:p>
            <a:pPr lvl="1"/>
            <a:r>
              <a:rPr lang="en-US" dirty="0" smtClean="0"/>
              <a:t>Urgency for this problem</a:t>
            </a:r>
          </a:p>
          <a:p>
            <a:pPr lvl="1"/>
            <a:r>
              <a:rPr lang="en-US" dirty="0" smtClean="0"/>
              <a:t>Fast in Fast out</a:t>
            </a:r>
          </a:p>
          <a:p>
            <a:pPr lvl="1"/>
            <a:r>
              <a:rPr lang="en-US" dirty="0" smtClean="0"/>
              <a:t>Attribution group (PAG)</a:t>
            </a:r>
          </a:p>
          <a:p>
            <a:pPr lvl="2"/>
            <a:r>
              <a:rPr lang="en-US" dirty="0" smtClean="0"/>
              <a:t>Bonnie (Analyst) “Save lives and improves intelligence”</a:t>
            </a:r>
          </a:p>
          <a:p>
            <a:pPr lvl="2"/>
            <a:endParaRPr lang="en-US" dirty="0"/>
          </a:p>
          <a:p>
            <a:r>
              <a:rPr lang="en-US" dirty="0" smtClean="0"/>
              <a:t>Coverage, expense, </a:t>
            </a:r>
            <a:r>
              <a:rPr lang="en-US" smtClean="0"/>
              <a:t>and placement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75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5561" b="-15561"/>
          <a:stretch/>
        </p:blipFill>
        <p:spPr>
          <a:xfrm>
            <a:off x="0" y="0"/>
            <a:ext cx="12192000" cy="81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2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t="-7464" b="7464"/>
          <a:stretch/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pic>
        <p:nvPicPr>
          <p:cNvPr id="2" name="beamform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82759" y="-100269"/>
            <a:ext cx="812800" cy="812800"/>
          </a:xfrm>
          <a:prstGeom prst="rect">
            <a:avLst/>
          </a:prstGeom>
        </p:spPr>
      </p:pic>
      <p:pic>
        <p:nvPicPr>
          <p:cNvPr id="3" name="singlemic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29860" y="-15259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06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9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74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WHY SHOULD YOU CARE?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07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IMPACT AND COLLABORATION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43367" y="1426302"/>
            <a:ext cx="6300633" cy="2948142"/>
            <a:chOff x="520470" y="2061303"/>
            <a:chExt cx="7598855" cy="3893574"/>
          </a:xfrm>
        </p:grpSpPr>
        <p:sp>
          <p:nvSpPr>
            <p:cNvPr id="9" name="Trapezoid 8"/>
            <p:cNvSpPr/>
            <p:nvPr/>
          </p:nvSpPr>
          <p:spPr>
            <a:xfrm>
              <a:off x="520470" y="2061303"/>
              <a:ext cx="7598855" cy="3893574"/>
            </a:xfrm>
            <a:prstGeom prst="trapezoi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05477" y="5080385"/>
              <a:ext cx="18399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MISSION</a:t>
              </a:r>
              <a:endParaRPr lang="en-US" sz="3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64050" y="3733655"/>
              <a:ext cx="23227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ECONOMIC</a:t>
              </a:r>
              <a:endParaRPr lang="en-US" sz="3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86330" y="2303640"/>
              <a:ext cx="287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OPERATIONAL</a:t>
              </a:r>
              <a:endParaRPr lang="en-US" sz="36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275150" y="5040791"/>
            <a:ext cx="5313765" cy="1566529"/>
            <a:chOff x="2656884" y="4538577"/>
            <a:chExt cx="6769541" cy="2175107"/>
          </a:xfrm>
        </p:grpSpPr>
        <p:sp>
          <p:nvSpPr>
            <p:cNvPr id="23" name="Rounded Rectangle 22"/>
            <p:cNvSpPr/>
            <p:nvPr/>
          </p:nvSpPr>
          <p:spPr>
            <a:xfrm>
              <a:off x="7705301" y="4540573"/>
              <a:ext cx="1721124" cy="217311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656884" y="4538577"/>
              <a:ext cx="1721124" cy="217311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7357" y="5171081"/>
              <a:ext cx="1123925" cy="58444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0401" y="5685653"/>
              <a:ext cx="1333500" cy="939800"/>
            </a:xfrm>
            <a:prstGeom prst="rect">
              <a:avLst/>
            </a:prstGeom>
          </p:spPr>
        </p:pic>
        <p:pic>
          <p:nvPicPr>
            <p:cNvPr id="20" name="Picture 2" descr="Lab41 Logo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967" y="5271616"/>
              <a:ext cx="3043047" cy="777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95362" y="5207937"/>
              <a:ext cx="1482386" cy="838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73853" y="6058663"/>
              <a:ext cx="1490776" cy="41181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811274" y="4653262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INDUSTRY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68846" y="4632053"/>
              <a:ext cx="1218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ACADEMIA</a:t>
              </a:r>
              <a:endParaRPr lang="en-US" dirty="0"/>
            </a:p>
          </p:txBody>
        </p:sp>
      </p:grpSp>
      <p:sp>
        <p:nvSpPr>
          <p:cNvPr id="19" name="Up Arrow 18"/>
          <p:cNvSpPr/>
          <p:nvPr/>
        </p:nvSpPr>
        <p:spPr>
          <a:xfrm>
            <a:off x="5347185" y="4478694"/>
            <a:ext cx="1136277" cy="467924"/>
          </a:xfrm>
          <a:prstGeom prst="upArrow">
            <a:avLst/>
          </a:prstGeom>
          <a:solidFill>
            <a:srgbClr val="BE202E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33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HOW IS THIS DONE TODAY?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28162" y="1828796"/>
            <a:ext cx="3334607" cy="2343154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348495" y="1828796"/>
            <a:ext cx="3334607" cy="2343154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768828" y="1828796"/>
            <a:ext cx="3334607" cy="2343154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36625" y="4171950"/>
            <a:ext cx="331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</a:rPr>
              <a:t>SINGLE SENSOR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22004" y="4171950"/>
            <a:ext cx="2814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</a:rPr>
              <a:t>SENSOR ARRAY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530663" y="4171950"/>
            <a:ext cx="2121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</a:rPr>
              <a:t>DSP-BASED</a:t>
            </a:r>
            <a:endParaRPr lang="en-US" sz="28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257425" y="4764881"/>
            <a:ext cx="58578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799456" y="4764881"/>
            <a:ext cx="58578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296447" y="4767257"/>
            <a:ext cx="58578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8162" y="5036344"/>
            <a:ext cx="333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HIGH ERROR RATES</a:t>
            </a:r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PROBLEM UNSOLVED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25046" y="5036344"/>
            <a:ext cx="3334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HIGHLY CALIBRATED</a:t>
            </a:r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KNOWN SENSOR PLACEMENT</a:t>
            </a:r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SYNCHRONIZED TIMING</a:t>
            </a:r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POOR COVERAGE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921930" y="5036344"/>
            <a:ext cx="333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NONLINEAR EFFECTS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3529" y="786658"/>
            <a:ext cx="3424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RELATED WORK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b="24187"/>
          <a:stretch/>
        </p:blipFill>
        <p:spPr>
          <a:xfrm rot="16200000">
            <a:off x="4836394" y="1338985"/>
            <a:ext cx="2360469" cy="3333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/>
          <a:srcRect b="53301"/>
          <a:stretch/>
        </p:blipFill>
        <p:spPr>
          <a:xfrm>
            <a:off x="892175" y="1841500"/>
            <a:ext cx="3378200" cy="2381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2875" y="1825625"/>
            <a:ext cx="3411593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11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WHY THIS? WHY NOW?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387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STATE OF THE ART &amp; RELATED WORK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423671" y="1191172"/>
            <a:ext cx="9791406" cy="5510519"/>
            <a:chOff x="4688596" y="4029730"/>
            <a:chExt cx="3805452" cy="23689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8596" y="4029730"/>
              <a:ext cx="3805452" cy="22198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/>
            <a:srcRect l="25742" t="37960" r="15632"/>
            <a:stretch/>
          </p:blipFill>
          <p:spPr>
            <a:xfrm>
              <a:off x="5424546" y="4854320"/>
              <a:ext cx="2593199" cy="1544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481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821708" y="2046455"/>
            <a:ext cx="10515600" cy="2440874"/>
          </a:xfrm>
        </p:spPr>
        <p:txBody>
          <a:bodyPr>
            <a:noAutofit/>
          </a:bodyPr>
          <a:lstStyle/>
          <a:p>
            <a:r>
              <a:rPr lang="en-US" dirty="0" smtClean="0"/>
              <a:t>10 Amazon microphones $43.29. (Cheaper ones: $16.32)</a:t>
            </a:r>
          </a:p>
          <a:p>
            <a:r>
              <a:rPr lang="en-US" dirty="0" smtClean="0"/>
              <a:t>Two FTE </a:t>
            </a:r>
            <a:r>
              <a:rPr lang="en-US" smtClean="0"/>
              <a:t>at 7 </a:t>
            </a:r>
            <a:r>
              <a:rPr lang="en-US" dirty="0" smtClean="0"/>
              <a:t>months</a:t>
            </a:r>
          </a:p>
          <a:p>
            <a:r>
              <a:rPr lang="en-US" dirty="0" smtClean="0"/>
              <a:t>Travel costs</a:t>
            </a:r>
          </a:p>
          <a:p>
            <a:pPr lvl="1"/>
            <a:r>
              <a:rPr lang="en-US" dirty="0"/>
              <a:t>8</a:t>
            </a:r>
            <a:r>
              <a:rPr lang="en-US" dirty="0" smtClean="0"/>
              <a:t> offsite campaign</a:t>
            </a:r>
          </a:p>
          <a:p>
            <a:r>
              <a:rPr lang="en-US" dirty="0" smtClean="0"/>
              <a:t>Legal Advisement on Recording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WHAT DO WE NEED?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07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SPECIFICS AND REQUIREMENTS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647" y="2746997"/>
            <a:ext cx="39497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502734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41627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520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019413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451" y="4545426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43" y="4545426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36" y="4545426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129" y="4545426"/>
            <a:ext cx="457200" cy="457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-2528"/>
            <a:ext cx="6103088" cy="4004930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03088" y="-2527"/>
            <a:ext cx="6103088" cy="4004928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4400" y="5245395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EMAIL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kni@iqt.org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721394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PHONE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650-690-5347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60287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WEBSITE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79441" y="5245394"/>
            <a:ext cx="2537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BLOG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www.lab41.org/gab41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6" name="Straight Connector 15"/>
          <p:cNvCxnSpPr>
            <a:stCxn id="2" idx="6"/>
            <a:endCxn id="20" idx="2"/>
          </p:cNvCxnSpPr>
          <p:nvPr/>
        </p:nvCxnSpPr>
        <p:spPr>
          <a:xfrm flipV="1">
            <a:off x="2275367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0" idx="6"/>
            <a:endCxn id="21" idx="2"/>
          </p:cNvCxnSpPr>
          <p:nvPr/>
        </p:nvCxnSpPr>
        <p:spPr>
          <a:xfrm>
            <a:off x="5114260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1" idx="6"/>
            <a:endCxn id="22" idx="2"/>
          </p:cNvCxnSpPr>
          <p:nvPr/>
        </p:nvCxnSpPr>
        <p:spPr>
          <a:xfrm flipV="1">
            <a:off x="7953153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079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6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ab41">
      <a:dk1>
        <a:sysClr val="windowText" lastClr="000000"/>
      </a:dk1>
      <a:lt1>
        <a:sysClr val="window" lastClr="FFFFFF"/>
      </a:lt1>
      <a:dk2>
        <a:srgbClr val="1A1F46"/>
      </a:dk2>
      <a:lt2>
        <a:srgbClr val="E7E6E6"/>
      </a:lt2>
      <a:accent1>
        <a:srgbClr val="1A1F46"/>
      </a:accent1>
      <a:accent2>
        <a:srgbClr val="BE202E"/>
      </a:accent2>
      <a:accent3>
        <a:srgbClr val="808285"/>
      </a:accent3>
      <a:accent4>
        <a:srgbClr val="FFC000"/>
      </a:accent4>
      <a:accent5>
        <a:srgbClr val="C3EEFF"/>
      </a:accent5>
      <a:accent6>
        <a:srgbClr val="B3DB72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2098</TotalTime>
  <Words>562</Words>
  <Application>Microsoft Macintosh PowerPoint</Application>
  <PresentationFormat>Custom</PresentationFormat>
  <Paragraphs>118</Paragraphs>
  <Slides>10</Slides>
  <Notes>8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Chandrasekar, Sriram</dc:creator>
  <cp:lastModifiedBy>Karl Ni</cp:lastModifiedBy>
  <cp:revision>314</cp:revision>
  <dcterms:created xsi:type="dcterms:W3CDTF">2016-06-17T21:01:28Z</dcterms:created>
  <dcterms:modified xsi:type="dcterms:W3CDTF">2016-10-28T20:26:07Z</dcterms:modified>
</cp:coreProperties>
</file>